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59" r:id="rId4"/>
    <p:sldId id="260" r:id="rId5"/>
    <p:sldId id="261" r:id="rId6"/>
    <p:sldId id="265" r:id="rId7"/>
    <p:sldId id="262" r:id="rId8"/>
    <p:sldId id="263" r:id="rId9"/>
    <p:sldId id="264" r:id="rId10"/>
    <p:sldId id="266" r:id="rId11"/>
    <p:sldId id="267" r:id="rId12"/>
    <p:sldId id="268" r:id="rId13"/>
    <p:sldId id="269" r:id="rId14"/>
    <p:sldId id="270" r:id="rId15"/>
    <p:sldId id="271" r:id="rId16"/>
    <p:sldId id="272" r:id="rId17"/>
    <p:sldId id="273" r:id="rId18"/>
    <p:sldId id="274" r:id="rId19"/>
    <p:sldId id="278" r:id="rId20"/>
    <p:sldId id="279" r:id="rId21"/>
    <p:sldId id="277"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485" autoAdjust="0"/>
    <p:restoredTop sz="94660"/>
  </p:normalViewPr>
  <p:slideViewPr>
    <p:cSldViewPr snapToGrid="0">
      <p:cViewPr varScale="1">
        <p:scale>
          <a:sx n="73" d="100"/>
          <a:sy n="73" d="100"/>
        </p:scale>
        <p:origin x="43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rot="10800000">
              <a:off x="0" y="0"/>
              <a:ext cx="842596" cy="5666154"/>
            </a:xfrm>
            <a:prstGeom prst="triangle">
              <a:avLst>
                <a:gd name="adj" fmla="val 10000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lumMod val="7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3/9/2023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2A54C80-263E-416B-A8E0-580EDEADCBDC}" type="datetimeFigureOut">
              <a:rPr lang="en-US" dirty="0"/>
              <a:t>3/9/2023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2A54C80-263E-416B-A8E0-580EDEADCBDC}" type="datetimeFigureOut">
              <a:rPr lang="en-US" dirty="0"/>
              <a:t>3/9/2023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3/9/2023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3/9/2023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9" name="Group 28"/>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0" y="4013200"/>
              <a:ext cx="448733" cy="2844800"/>
            </a:xfrm>
            <a:prstGeom prst="triangle">
              <a:avLst>
                <a:gd name="adj" fmla="val 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3/9/2023</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lumMod val="75000"/>
                  </a:schemeClr>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1" r:id="rId3"/>
    <p:sldLayoutId id="2147483666" r:id="rId4"/>
    <p:sldLayoutId id="2147483653" r:id="rId5"/>
    <p:sldLayoutId id="2147483654" r:id="rId6"/>
    <p:sldLayoutId id="2147483655" r:id="rId7"/>
    <p:sldLayoutId id="2147483667" r:id="rId8"/>
    <p:sldLayoutId id="2147483657" r:id="rId9"/>
    <p:sldLayoutId id="2147483660" r:id="rId10"/>
    <p:sldLayoutId id="2147483661" r:id="rId11"/>
    <p:sldLayoutId id="2147483662" r:id="rId12"/>
    <p:sldLayoutId id="2147483663" r:id="rId13"/>
    <p:sldLayoutId id="2147483664" r:id="rId14"/>
    <p:sldLayoutId id="2147483668" r:id="rId15"/>
    <p:sldLayoutId id="2147483659" r:id="rId16"/>
  </p:sldLayoutIdLst>
  <p:txStyles>
    <p:titleStyle>
      <a:lvl1pPr algn="l" defTabSz="457200" rtl="0" eaLnBrk="1" latinLnBrk="0" hangingPunct="1">
        <a:spcBef>
          <a:spcPct val="0"/>
        </a:spcBef>
        <a:buNone/>
        <a:defRPr sz="3600" kern="1200">
          <a:solidFill>
            <a:schemeClr val="accent1">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l"/>
            <a:r>
              <a:rPr lang="en-US" dirty="0" smtClean="0"/>
              <a:t>Chapter 2</a:t>
            </a:r>
            <a:br>
              <a:rPr lang="en-US" dirty="0" smtClean="0"/>
            </a:br>
            <a:r>
              <a:rPr lang="en-US" dirty="0" smtClean="0"/>
              <a:t>Malware And Social Engineering Attacks</a:t>
            </a:r>
            <a:endParaRPr lang="en-US" dirty="0"/>
          </a:p>
        </p:txBody>
      </p:sp>
      <p:sp>
        <p:nvSpPr>
          <p:cNvPr id="3" name="Subtitle 2"/>
          <p:cNvSpPr>
            <a:spLocks noGrp="1"/>
          </p:cNvSpPr>
          <p:nvPr>
            <p:ph type="subTitle" idx="1"/>
          </p:nvPr>
        </p:nvSpPr>
        <p:spPr>
          <a:xfrm>
            <a:off x="1507067" y="4762033"/>
            <a:ext cx="7766936" cy="1096899"/>
          </a:xfrm>
        </p:spPr>
        <p:txBody>
          <a:bodyPr>
            <a:noAutofit/>
          </a:bodyPr>
          <a:lstStyle/>
          <a:p>
            <a:r>
              <a:rPr lang="en-US" sz="2800" dirty="0">
                <a:solidFill>
                  <a:schemeClr val="accent1">
                    <a:lumMod val="75000"/>
                  </a:schemeClr>
                </a:solidFill>
                <a:latin typeface="+mj-lt"/>
                <a:ea typeface="+mj-ea"/>
                <a:cs typeface="+mj-cs"/>
              </a:rPr>
              <a:t>Prepared </a:t>
            </a:r>
            <a:r>
              <a:rPr lang="en-US" sz="2800" dirty="0" smtClean="0">
                <a:solidFill>
                  <a:schemeClr val="accent1">
                    <a:lumMod val="75000"/>
                  </a:schemeClr>
                </a:solidFill>
                <a:latin typeface="+mj-lt"/>
                <a:ea typeface="+mj-ea"/>
                <a:cs typeface="+mj-cs"/>
              </a:rPr>
              <a:t>By: </a:t>
            </a:r>
            <a:r>
              <a:rPr lang="en-US" sz="2800" dirty="0">
                <a:solidFill>
                  <a:schemeClr val="accent1">
                    <a:lumMod val="75000"/>
                  </a:schemeClr>
                </a:solidFill>
                <a:latin typeface="+mj-lt"/>
                <a:ea typeface="+mj-ea"/>
                <a:cs typeface="+mj-cs"/>
              </a:rPr>
              <a:t>Fahad Burhan Ahmad</a:t>
            </a:r>
          </a:p>
        </p:txBody>
      </p:sp>
    </p:spTree>
    <p:extLst>
      <p:ext uri="{BB962C8B-B14F-4D97-AF65-F5344CB8AC3E}">
        <p14:creationId xmlns:p14="http://schemas.microsoft.com/office/powerpoint/2010/main" val="19585018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1"/>
            <a:ext cx="10940716" cy="6858000"/>
          </a:xfrm>
          <a:prstGeom prst="rect">
            <a:avLst/>
          </a:prstGeom>
        </p:spPr>
      </p:pic>
    </p:spTree>
    <p:extLst>
      <p:ext uri="{BB962C8B-B14F-4D97-AF65-F5344CB8AC3E}">
        <p14:creationId xmlns:p14="http://schemas.microsoft.com/office/powerpoint/2010/main" val="25022650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90905"/>
            <a:ext cx="8596668" cy="1320800"/>
          </a:xfrm>
        </p:spPr>
        <p:txBody>
          <a:bodyPr>
            <a:normAutofit fontScale="90000"/>
          </a:bodyPr>
          <a:lstStyle/>
          <a:p>
            <a:r>
              <a:rPr lang="en-US" dirty="0" smtClean="0"/>
              <a:t>Social Engineering Example.</a:t>
            </a:r>
            <a:br>
              <a:rPr lang="en-US" dirty="0" smtClean="0"/>
            </a:br>
            <a:r>
              <a:rPr lang="en-US" dirty="0" smtClean="0"/>
              <a:t>Fake Help Line Calls, </a:t>
            </a:r>
            <a:br>
              <a:rPr lang="en-US" dirty="0" smtClean="0"/>
            </a:br>
            <a:r>
              <a:rPr lang="en-US" dirty="0" smtClean="0"/>
              <a:t>Plays with human mind,</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 y="1684421"/>
            <a:ext cx="11197390" cy="5173579"/>
          </a:xfrm>
          <a:prstGeom prst="rect">
            <a:avLst/>
          </a:prstGeom>
        </p:spPr>
      </p:pic>
    </p:spTree>
    <p:extLst>
      <p:ext uri="{BB962C8B-B14F-4D97-AF65-F5344CB8AC3E}">
        <p14:creationId xmlns:p14="http://schemas.microsoft.com/office/powerpoint/2010/main" val="8409762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1"/>
            <a:ext cx="10940716" cy="6858000"/>
          </a:xfrm>
          <a:prstGeom prst="rect">
            <a:avLst/>
          </a:prstGeom>
        </p:spPr>
      </p:pic>
    </p:spTree>
    <p:extLst>
      <p:ext uri="{BB962C8B-B14F-4D97-AF65-F5344CB8AC3E}">
        <p14:creationId xmlns:p14="http://schemas.microsoft.com/office/powerpoint/2010/main" val="19609300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Eavesdropping </a:t>
            </a:r>
            <a:endParaRPr lang="en-US" dirty="0"/>
          </a:p>
        </p:txBody>
      </p:sp>
      <p:sp>
        <p:nvSpPr>
          <p:cNvPr id="3" name="Content Placeholder 2"/>
          <p:cNvSpPr>
            <a:spLocks noGrp="1"/>
          </p:cNvSpPr>
          <p:nvPr>
            <p:ph idx="1"/>
          </p:nvPr>
        </p:nvSpPr>
        <p:spPr/>
        <p:txBody>
          <a:bodyPr>
            <a:normAutofit/>
          </a:bodyPr>
          <a:lstStyle/>
          <a:p>
            <a:pPr algn="just"/>
            <a:r>
              <a:rPr lang="en-US" sz="2800" dirty="0"/>
              <a:t>The term eavesdrop </a:t>
            </a:r>
            <a:r>
              <a:rPr lang="en-US" sz="2800" b="1" dirty="0"/>
              <a:t>derives from the practice of actually standing under the eaves of a house, listening to conversations inside</a:t>
            </a:r>
            <a:r>
              <a:rPr lang="en-US" sz="2800" dirty="0"/>
              <a:t>. VoIP systems that don't use encryption make it relatively easy for an intruder to intercept calls.</a:t>
            </a:r>
          </a:p>
        </p:txBody>
      </p:sp>
    </p:spTree>
    <p:extLst>
      <p:ext uri="{BB962C8B-B14F-4D97-AF65-F5344CB8AC3E}">
        <p14:creationId xmlns:p14="http://schemas.microsoft.com/office/powerpoint/2010/main" val="39328263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Eavesdropping Example</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1930400"/>
            <a:ext cx="11277600" cy="4927600"/>
          </a:xfrm>
          <a:prstGeom prst="rect">
            <a:avLst/>
          </a:prstGeom>
        </p:spPr>
      </p:pic>
    </p:spTree>
    <p:extLst>
      <p:ext uri="{BB962C8B-B14F-4D97-AF65-F5344CB8AC3E}">
        <p14:creationId xmlns:p14="http://schemas.microsoft.com/office/powerpoint/2010/main" val="1933454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Shoulder Surfing </a:t>
            </a:r>
            <a:endParaRPr lang="en-US" dirty="0"/>
          </a:p>
        </p:txBody>
      </p:sp>
      <p:sp>
        <p:nvSpPr>
          <p:cNvPr id="3" name="Content Placeholder 2"/>
          <p:cNvSpPr>
            <a:spLocks noGrp="1"/>
          </p:cNvSpPr>
          <p:nvPr>
            <p:ph idx="1"/>
          </p:nvPr>
        </p:nvSpPr>
        <p:spPr/>
        <p:txBody>
          <a:bodyPr>
            <a:normAutofit/>
          </a:bodyPr>
          <a:lstStyle/>
          <a:p>
            <a:pPr algn="just"/>
            <a:r>
              <a:rPr lang="en-US" sz="2800" dirty="0"/>
              <a:t>Shoulder surfing occurs when someone watches over your shoulder to </a:t>
            </a:r>
            <a:r>
              <a:rPr lang="en-US" sz="2800" dirty="0" smtClean="0"/>
              <a:t>steal </a:t>
            </a:r>
            <a:r>
              <a:rPr lang="en-US" sz="2800" dirty="0"/>
              <a:t>valuable information such as your password, ATM PIN, or credit card number, as you key it into an electronic device. When the snoop uses your information for financial gain, the activity becomes identity theft.</a:t>
            </a:r>
          </a:p>
        </p:txBody>
      </p:sp>
    </p:spTree>
    <p:extLst>
      <p:ext uri="{BB962C8B-B14F-4D97-AF65-F5344CB8AC3E}">
        <p14:creationId xmlns:p14="http://schemas.microsoft.com/office/powerpoint/2010/main" val="14433371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179388"/>
            <a:ext cx="8596668" cy="1320800"/>
          </a:xfrm>
        </p:spPr>
        <p:txBody>
          <a:bodyPr>
            <a:normAutofit/>
          </a:bodyPr>
          <a:lstStyle/>
          <a:p>
            <a:r>
              <a:rPr lang="en-US" dirty="0" smtClean="0"/>
              <a:t>Shoulder Surfing Example</a:t>
            </a:r>
            <a:br>
              <a:rPr lang="en-US" dirty="0" smtClean="0"/>
            </a:br>
            <a:endParaRPr lang="en-US" dirty="0">
              <a:solidFill>
                <a:schemeClr val="tx1">
                  <a:lumMod val="75000"/>
                  <a:lumOff val="25000"/>
                </a:schemeClr>
              </a:solidFill>
            </a:endParaRPr>
          </a:p>
        </p:txBody>
      </p:sp>
      <p:sp>
        <p:nvSpPr>
          <p:cNvPr id="3" name="Content Placeholder 2"/>
          <p:cNvSpPr>
            <a:spLocks noGrp="1"/>
          </p:cNvSpPr>
          <p:nvPr>
            <p:ph idx="1"/>
          </p:nvPr>
        </p:nvSpPr>
        <p:spPr/>
        <p:txBody>
          <a:bodyPr/>
          <a:lstStyle/>
          <a:p>
            <a:endParaRPr lang="en-US"/>
          </a:p>
        </p:txBody>
      </p:sp>
      <p:pic>
        <p:nvPicPr>
          <p:cNvPr id="5" name="Picture 4"/>
          <p:cNvPicPr>
            <a:picLocks noChangeAspect="1"/>
          </p:cNvPicPr>
          <p:nvPr/>
        </p:nvPicPr>
        <p:blipFill>
          <a:blip r:embed="rId2"/>
          <a:stretch>
            <a:fillRect/>
          </a:stretch>
        </p:blipFill>
        <p:spPr>
          <a:xfrm>
            <a:off x="-1" y="882316"/>
            <a:ext cx="11085095" cy="5975684"/>
          </a:xfrm>
          <a:prstGeom prst="rect">
            <a:avLst/>
          </a:prstGeom>
        </p:spPr>
      </p:pic>
    </p:spTree>
    <p:extLst>
      <p:ext uri="{BB962C8B-B14F-4D97-AF65-F5344CB8AC3E}">
        <p14:creationId xmlns:p14="http://schemas.microsoft.com/office/powerpoint/2010/main" val="36236730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Dumpster Diving </a:t>
            </a:r>
            <a:endParaRPr lang="en-US" dirty="0"/>
          </a:p>
        </p:txBody>
      </p:sp>
      <p:sp>
        <p:nvSpPr>
          <p:cNvPr id="3" name="Content Placeholder 2"/>
          <p:cNvSpPr>
            <a:spLocks noGrp="1"/>
          </p:cNvSpPr>
          <p:nvPr>
            <p:ph idx="1"/>
          </p:nvPr>
        </p:nvSpPr>
        <p:spPr/>
        <p:txBody>
          <a:bodyPr>
            <a:normAutofit/>
          </a:bodyPr>
          <a:lstStyle/>
          <a:p>
            <a:pPr algn="just"/>
            <a:r>
              <a:rPr lang="en-US" sz="2800" dirty="0"/>
              <a:t>It literally involves getting into a dumpster and going through the trash, searching through garbage bags, looking in wastebaskets, and rummaging through other places where people may have disposed sensitive information. This method of breaching security remains popular because it is so effective.</a:t>
            </a:r>
          </a:p>
        </p:txBody>
      </p:sp>
    </p:spTree>
    <p:extLst>
      <p:ext uri="{BB962C8B-B14F-4D97-AF65-F5344CB8AC3E}">
        <p14:creationId xmlns:p14="http://schemas.microsoft.com/office/powerpoint/2010/main" val="17579985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208547"/>
            <a:ext cx="8596668" cy="1320800"/>
          </a:xfrm>
        </p:spPr>
        <p:txBody>
          <a:bodyPr/>
          <a:lstStyle/>
          <a:p>
            <a:r>
              <a:rPr lang="en-US" dirty="0" smtClean="0"/>
              <a:t>Dumpster Diving Example</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 y="1122947"/>
            <a:ext cx="11116490" cy="5735053"/>
          </a:xfrm>
          <a:prstGeom prst="rect">
            <a:avLst/>
          </a:prstGeom>
        </p:spPr>
      </p:pic>
    </p:spTree>
    <p:extLst>
      <p:ext uri="{BB962C8B-B14F-4D97-AF65-F5344CB8AC3E}">
        <p14:creationId xmlns:p14="http://schemas.microsoft.com/office/powerpoint/2010/main" val="14867607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Impersonation</a:t>
            </a:r>
            <a:endParaRPr lang="en-US" dirty="0"/>
          </a:p>
        </p:txBody>
      </p:sp>
      <p:sp>
        <p:nvSpPr>
          <p:cNvPr id="3" name="Content Placeholder 2"/>
          <p:cNvSpPr>
            <a:spLocks noGrp="1"/>
          </p:cNvSpPr>
          <p:nvPr>
            <p:ph idx="1"/>
          </p:nvPr>
        </p:nvSpPr>
        <p:spPr/>
        <p:txBody>
          <a:bodyPr/>
          <a:lstStyle/>
          <a:p>
            <a:pPr algn="just"/>
            <a:r>
              <a:rPr lang="en-US" sz="2800" dirty="0"/>
              <a:t>An impersonation attack is a type of targeted phishing attack where a malicious actor pretends to be someone else or other entities to steal sensitive data from unsuspecting employees using social engineering tactics. Hackers attempt to trick the victim into transferring money, giving up sensitive information,</a:t>
            </a:r>
            <a:r>
              <a:rPr lang="en-US" dirty="0"/>
              <a:t> </a:t>
            </a:r>
            <a:endParaRPr lang="en-US" dirty="0"/>
          </a:p>
        </p:txBody>
      </p:sp>
    </p:spTree>
    <p:extLst>
      <p:ext uri="{BB962C8B-B14F-4D97-AF65-F5344CB8AC3E}">
        <p14:creationId xmlns:p14="http://schemas.microsoft.com/office/powerpoint/2010/main" val="4342328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 y="0"/>
            <a:ext cx="10947400" cy="6858000"/>
          </a:xfrm>
          <a:prstGeom prst="rect">
            <a:avLst/>
          </a:prstGeom>
        </p:spPr>
      </p:pic>
    </p:spTree>
    <p:extLst>
      <p:ext uri="{BB962C8B-B14F-4D97-AF65-F5344CB8AC3E}">
        <p14:creationId xmlns:p14="http://schemas.microsoft.com/office/powerpoint/2010/main" val="35645268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114590"/>
            <a:ext cx="8596668" cy="1320800"/>
          </a:xfrm>
        </p:spPr>
        <p:txBody>
          <a:bodyPr/>
          <a:lstStyle/>
          <a:p>
            <a:r>
              <a:rPr lang="en-US" dirty="0" smtClean="0"/>
              <a:t>Impersonation Example</a:t>
            </a:r>
            <a:endParaRPr lang="en-US" dirty="0"/>
          </a:p>
        </p:txBody>
      </p:sp>
      <p:sp>
        <p:nvSpPr>
          <p:cNvPr id="4" name="AutoShape 2" descr="Impersonating"/>
          <p:cNvSpPr>
            <a:spLocks noGrp="1" noChangeAspect="1" noChangeArrowheads="1"/>
          </p:cNvSpPr>
          <p:nvPr>
            <p:ph idx="1"/>
          </p:nvPr>
        </p:nvSpPr>
        <p:spPr bwMode="auto">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p:cNvPicPr>
            <a:picLocks noChangeAspect="1"/>
          </p:cNvPicPr>
          <p:nvPr/>
        </p:nvPicPr>
        <p:blipFill>
          <a:blip r:embed="rId2"/>
          <a:stretch>
            <a:fillRect/>
          </a:stretch>
        </p:blipFill>
        <p:spPr>
          <a:xfrm>
            <a:off x="0" y="1031966"/>
            <a:ext cx="11129554" cy="5826034"/>
          </a:xfrm>
          <a:prstGeom prst="rect">
            <a:avLst/>
          </a:prstGeom>
        </p:spPr>
      </p:pic>
    </p:spTree>
    <p:extLst>
      <p:ext uri="{BB962C8B-B14F-4D97-AF65-F5344CB8AC3E}">
        <p14:creationId xmlns:p14="http://schemas.microsoft.com/office/powerpoint/2010/main" val="12045515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10919791" cy="6858000"/>
          </a:xfrm>
          <a:prstGeom prst="rect">
            <a:avLst/>
          </a:prstGeom>
        </p:spPr>
      </p:pic>
    </p:spTree>
    <p:extLst>
      <p:ext uri="{BB962C8B-B14F-4D97-AF65-F5344CB8AC3E}">
        <p14:creationId xmlns:p14="http://schemas.microsoft.com/office/powerpoint/2010/main" val="3989693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10896600" cy="6858000"/>
          </a:xfrm>
          <a:prstGeom prst="rect">
            <a:avLst/>
          </a:prstGeom>
        </p:spPr>
      </p:pic>
    </p:spTree>
    <p:extLst>
      <p:ext uri="{BB962C8B-B14F-4D97-AF65-F5344CB8AC3E}">
        <p14:creationId xmlns:p14="http://schemas.microsoft.com/office/powerpoint/2010/main" val="1189845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10925175" cy="6858000"/>
          </a:xfrm>
          <a:prstGeom prst="rect">
            <a:avLst/>
          </a:prstGeom>
        </p:spPr>
      </p:pic>
    </p:spTree>
    <p:extLst>
      <p:ext uri="{BB962C8B-B14F-4D97-AF65-F5344CB8AC3E}">
        <p14:creationId xmlns:p14="http://schemas.microsoft.com/office/powerpoint/2010/main" val="17174260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 y="0"/>
            <a:ext cx="10947400" cy="6858000"/>
          </a:xfrm>
          <a:prstGeom prst="rect">
            <a:avLst/>
          </a:prstGeom>
        </p:spPr>
      </p:pic>
    </p:spTree>
    <p:extLst>
      <p:ext uri="{BB962C8B-B14F-4D97-AF65-F5344CB8AC3E}">
        <p14:creationId xmlns:p14="http://schemas.microsoft.com/office/powerpoint/2010/main" val="23036582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10947400" cy="6858000"/>
          </a:xfrm>
          <a:prstGeom prst="rect">
            <a:avLst/>
          </a:prstGeom>
        </p:spPr>
      </p:pic>
    </p:spTree>
    <p:extLst>
      <p:ext uri="{BB962C8B-B14F-4D97-AF65-F5344CB8AC3E}">
        <p14:creationId xmlns:p14="http://schemas.microsoft.com/office/powerpoint/2010/main" val="10216343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10922000" cy="6858000"/>
          </a:xfrm>
          <a:prstGeom prst="rect">
            <a:avLst/>
          </a:prstGeom>
        </p:spPr>
      </p:pic>
    </p:spTree>
    <p:extLst>
      <p:ext uri="{BB962C8B-B14F-4D97-AF65-F5344CB8AC3E}">
        <p14:creationId xmlns:p14="http://schemas.microsoft.com/office/powerpoint/2010/main" val="38237251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10947400" cy="6858000"/>
          </a:xfrm>
          <a:prstGeom prst="rect">
            <a:avLst/>
          </a:prstGeom>
        </p:spPr>
      </p:pic>
    </p:spTree>
    <p:extLst>
      <p:ext uri="{BB962C8B-B14F-4D97-AF65-F5344CB8AC3E}">
        <p14:creationId xmlns:p14="http://schemas.microsoft.com/office/powerpoint/2010/main" val="27758641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 y="0"/>
            <a:ext cx="10972800" cy="6858000"/>
          </a:xfrm>
          <a:prstGeom prst="rect">
            <a:avLst/>
          </a:prstGeom>
        </p:spPr>
      </p:pic>
    </p:spTree>
    <p:extLst>
      <p:ext uri="{BB962C8B-B14F-4D97-AF65-F5344CB8AC3E}">
        <p14:creationId xmlns:p14="http://schemas.microsoft.com/office/powerpoint/2010/main" val="3685135106"/>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F496CB"/>
      </a:accent1>
      <a:accent2>
        <a:srgbClr val="BC356F"/>
      </a:accent2>
      <a:accent3>
        <a:srgbClr val="E65331"/>
      </a:accent3>
      <a:accent4>
        <a:srgbClr val="F27E19"/>
      </a:accent4>
      <a:accent5>
        <a:srgbClr val="F2AC19"/>
      </a:accent5>
      <a:accent6>
        <a:srgbClr val="BC80E0"/>
      </a:accent6>
      <a:hlink>
        <a:srgbClr val="EF5285"/>
      </a:hlink>
      <a:folHlink>
        <a:srgbClr val="F77F90"/>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23659B44-6E34-4CE8-8F0D-387DA7996826}"/>
    </a:ext>
  </a:extLst>
</a:theme>
</file>

<file path=docProps/app.xml><?xml version="1.0" encoding="utf-8"?>
<Properties xmlns="http://schemas.openxmlformats.org/officeDocument/2006/extended-properties" xmlns:vt="http://schemas.openxmlformats.org/officeDocument/2006/docPropsVTypes">
  <Template>Facet</Template>
  <TotalTime>214</TotalTime>
  <Words>130</Words>
  <Application>Microsoft Office PowerPoint</Application>
  <PresentationFormat>Widescreen</PresentationFormat>
  <Paragraphs>15</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Trebuchet MS</vt:lpstr>
      <vt:lpstr>Wingdings 3</vt:lpstr>
      <vt:lpstr>Facet</vt:lpstr>
      <vt:lpstr>Chapter 2 Malware And Social Engineering Attacks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Social Engineering Example. Fake Help Line Calls,  Plays with human mind,</vt:lpstr>
      <vt:lpstr>PowerPoint Presentation</vt:lpstr>
      <vt:lpstr>Eavesdropping </vt:lpstr>
      <vt:lpstr>Eavesdropping Example</vt:lpstr>
      <vt:lpstr>Shoulder Surfing </vt:lpstr>
      <vt:lpstr>Shoulder Surfing Example </vt:lpstr>
      <vt:lpstr>Dumpster Diving </vt:lpstr>
      <vt:lpstr>Dumpster Diving Example</vt:lpstr>
      <vt:lpstr>Impersonation</vt:lpstr>
      <vt:lpstr>Impersonation Example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Malware And Social Engineering Attacks</dc:title>
  <dc:creator>Fahad Burhan</dc:creator>
  <cp:lastModifiedBy>Fahad Burhan</cp:lastModifiedBy>
  <cp:revision>31</cp:revision>
  <dcterms:created xsi:type="dcterms:W3CDTF">2023-03-08T10:24:44Z</dcterms:created>
  <dcterms:modified xsi:type="dcterms:W3CDTF">2023-03-09T15:55:06Z</dcterms:modified>
</cp:coreProperties>
</file>

<file path=docProps/thumbnail.jpeg>
</file>